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  <p:sldMasterId id="2147483675" r:id="rId3"/>
    <p:sldMasterId id="2147483687" r:id="rId4"/>
    <p:sldMasterId id="2147483699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</p:sldMasterIdLst>
  <p:notesMasterIdLst>
    <p:notesMasterId r:id="rId19"/>
  </p:notesMasterIdLst>
  <p:handoutMasterIdLst>
    <p:handoutMasterId r:id="rId20"/>
  </p:handoutMasterIdLst>
  <p:sldIdLst>
    <p:sldId id="506" r:id="rId18"/>
  </p:sldIdLst>
  <p:sldSz cx="9144000" cy="6858000" type="overhead"/>
  <p:notesSz cx="6735763" cy="9866313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bg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E59F"/>
    <a:srgbClr val="FF99FF"/>
    <a:srgbClr val="71DAFF"/>
    <a:srgbClr val="800000"/>
    <a:srgbClr val="E3BBD6"/>
    <a:srgbClr val="CC3300"/>
    <a:srgbClr val="FFCCFF"/>
    <a:srgbClr val="F18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9" autoAdjust="0"/>
    <p:restoredTop sz="99623"/>
  </p:normalViewPr>
  <p:slideViewPr>
    <p:cSldViewPr showGuides="1">
      <p:cViewPr varScale="1">
        <p:scale>
          <a:sx n="74" d="100"/>
          <a:sy n="74" d="100"/>
        </p:scale>
        <p:origin x="1530" y="6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75" d="100"/>
        <a:sy n="75" d="100"/>
      </p:scale>
      <p:origin x="0" y="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b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29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b" anchorCtr="0" compatLnSpc="1"/>
          <a:lstStyle>
            <a:lvl1pPr algn="r" eaLnBrk="1" hangingPunct="1">
              <a:defRPr kumimoji="1" sz="1200" b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219DC6E-880D-413A-B11D-8D300DFC06B9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6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4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444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b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4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3" cy="493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754" tIns="45377" rIns="90754" bIns="45377" numCol="1" anchor="b" anchorCtr="0" compatLnSpc="1"/>
          <a:lstStyle>
            <a:lvl1pPr algn="r" eaLnBrk="1" hangingPunct="1">
              <a:defRPr kumimoji="1" sz="12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5AB404-6FD0-45BE-9910-4C42C728FFE5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2217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7263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image" Target="../media/image2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2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保险公司vi-6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8" descr="12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0000" y="152400"/>
            <a:ext cx="1371600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9" name="Rectangl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88125"/>
            <a:ext cx="2895600" cy="538163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i="1">
                <a:latin typeface="Arial" panose="020B0604020202020204" pitchFamily="34" charset="0"/>
                <a:ea typeface="华文中宋" panose="0201060004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中宋" panose="02010600040101010101" pitchFamily="2" charset="-122"/>
                <a:cs typeface="+mn-cs"/>
              </a:rPr>
              <a:t>http://www.yaic.com.cn/</a:t>
            </a:r>
          </a:p>
        </p:txBody>
      </p:sp>
      <p:sp>
        <p:nvSpPr>
          <p:cNvPr id="1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4A50F9-7D28-4A60-96DE-F729BB50CC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33" name="Picture 9" descr="保险公司vi-6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80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B51D8B-28C5-4B14-A9EC-510A9F061739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Line 7"/>
          <p:cNvSpPr/>
          <p:nvPr/>
        </p:nvSpPr>
        <p:spPr>
          <a:xfrm>
            <a:off x="468313" y="1125538"/>
            <a:ext cx="8207375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56" name="Line 8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96341E-1E46-4B91-9DF9-14E340AAEC8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保险公司vi-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100" name="Rectangl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987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i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1AD135-DF15-4524-9AA8-4693B900E19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104" name="Picture 8" descr="12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00" y="152400"/>
            <a:ext cx="1371600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Line 9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06" name="Line 10"/>
          <p:cNvSpPr/>
          <p:nvPr/>
        </p:nvSpPr>
        <p:spPr>
          <a:xfrm>
            <a:off x="468313" y="1270000"/>
            <a:ext cx="82073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80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AB8ED2-DA59-4F37-8460-E6EC3FDBD0AA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C92BA-6FBD-4C47-96C7-C656603E619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51" name="Line 7"/>
          <p:cNvSpPr/>
          <p:nvPr/>
        </p:nvSpPr>
        <p:spPr>
          <a:xfrm>
            <a:off x="468313" y="1125538"/>
            <a:ext cx="8207375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52" name="Line 8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E7F140-E547-4576-B710-2BA6707776B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保险公司vi-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6" name="Rectangl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987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i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B8C5E9-C20A-4079-B570-44767E9D619D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200" name="Picture 8" descr="12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00" y="152400"/>
            <a:ext cx="1371600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1" name="Line 9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02" name="Line 10"/>
          <p:cNvSpPr/>
          <p:nvPr/>
        </p:nvSpPr>
        <p:spPr>
          <a:xfrm>
            <a:off x="468313" y="1270000"/>
            <a:ext cx="82073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80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2AF002-FCEC-4408-AAC6-8BAA23B02B5F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EFB0042-C8C7-45BD-9228-A62965869252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7" name="Line 7"/>
          <p:cNvSpPr/>
          <p:nvPr/>
        </p:nvSpPr>
        <p:spPr>
          <a:xfrm>
            <a:off x="468313" y="1125538"/>
            <a:ext cx="8207375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248" name="Line 8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FA3E35-0D28-43FC-80D6-4EE70B01C4C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保险公司vi-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2292" name="Rectangl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987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i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4534F7-EDAB-4219-B1D3-B1E7046E9786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296" name="Picture 8" descr="12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00" y="152400"/>
            <a:ext cx="1371600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7" name="Line 9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8" name="Line 10"/>
          <p:cNvSpPr/>
          <p:nvPr/>
        </p:nvSpPr>
        <p:spPr>
          <a:xfrm>
            <a:off x="468313" y="1270000"/>
            <a:ext cx="82073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80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6AE9B-C63E-4D84-B901-6C16D021259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FA7F97-5F08-4DE3-BF17-ADC067D163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3" name="Line 7"/>
          <p:cNvSpPr/>
          <p:nvPr/>
        </p:nvSpPr>
        <p:spPr>
          <a:xfrm>
            <a:off x="468313" y="1125538"/>
            <a:ext cx="8207375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44" name="Line 8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844CA57-7CD5-4A26-AB15-8F77DEBEEB7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保险公司vi-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84950"/>
            <a:ext cx="9144000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388" name="Rectangl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987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i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http://www.yaic.com.cn/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C0D964-54F6-4B53-81E9-3237A27A8E25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6392" name="Picture 8" descr="12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00" y="152400"/>
            <a:ext cx="1371600" cy="38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3" name="Line 9"/>
          <p:cNvSpPr/>
          <p:nvPr/>
        </p:nvSpPr>
        <p:spPr>
          <a:xfrm>
            <a:off x="468313" y="1196975"/>
            <a:ext cx="8207375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394" name="Line 10"/>
          <p:cNvSpPr/>
          <p:nvPr/>
        </p:nvSpPr>
        <p:spPr>
          <a:xfrm>
            <a:off x="468313" y="1270000"/>
            <a:ext cx="8207375" cy="0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80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Email:lijun@yaic.com.cn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31FE5-BABB-47E3-95AF-0863E707C7F0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263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2555875" y="348531"/>
            <a:ext cx="1857375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股 东 大 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3"/>
          <p:cNvSpPr>
            <a:spLocks noChangeArrowheads="1"/>
          </p:cNvSpPr>
          <p:nvPr/>
        </p:nvSpPr>
        <p:spPr bwMode="auto">
          <a:xfrm>
            <a:off x="2555875" y="1191494"/>
            <a:ext cx="1857375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董 事 会</a:t>
            </a:r>
          </a:p>
        </p:txBody>
      </p:sp>
      <p:sp>
        <p:nvSpPr>
          <p:cNvPr id="25605" name="矩形 4"/>
          <p:cNvSpPr>
            <a:spLocks noChangeArrowheads="1"/>
          </p:cNvSpPr>
          <p:nvPr/>
        </p:nvSpPr>
        <p:spPr bwMode="auto">
          <a:xfrm>
            <a:off x="2555875" y="1550269"/>
            <a:ext cx="1857375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 理 层</a:t>
            </a:r>
          </a:p>
        </p:txBody>
      </p:sp>
      <p:sp>
        <p:nvSpPr>
          <p:cNvPr id="25609" name="矩形 10"/>
          <p:cNvSpPr>
            <a:spLocks noChangeArrowheads="1"/>
          </p:cNvSpPr>
          <p:nvPr/>
        </p:nvSpPr>
        <p:spPr bwMode="auto">
          <a:xfrm>
            <a:off x="107950" y="1210544"/>
            <a:ext cx="1857375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监 事 会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555875" y="2431331"/>
            <a:ext cx="357188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战略规划部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6380163" y="2429744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风险管理部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7235825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营销管理部</a:t>
            </a:r>
          </a:p>
        </p:txBody>
      </p:sp>
      <p:sp>
        <p:nvSpPr>
          <p:cNvPr id="24" name="矩形 23"/>
          <p:cNvSpPr/>
          <p:nvPr/>
        </p:nvSpPr>
        <p:spPr bwMode="auto">
          <a:xfrm>
            <a:off x="3457575" y="2432919"/>
            <a:ext cx="322263" cy="20034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财产险管理部</a:t>
            </a:r>
          </a:p>
        </p:txBody>
      </p:sp>
      <p:sp>
        <p:nvSpPr>
          <p:cNvPr id="25" name="矩形 24"/>
          <p:cNvSpPr/>
          <p:nvPr/>
        </p:nvSpPr>
        <p:spPr bwMode="auto">
          <a:xfrm>
            <a:off x="4643438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再保险管理部</a:t>
            </a:r>
          </a:p>
        </p:txBody>
      </p:sp>
      <p:sp>
        <p:nvSpPr>
          <p:cNvPr id="26" name="矩形 25"/>
          <p:cNvSpPr/>
          <p:nvPr/>
        </p:nvSpPr>
        <p:spPr bwMode="auto">
          <a:xfrm>
            <a:off x="5005388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理赔服务中心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589588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客户服务中心</a:t>
            </a:r>
          </a:p>
        </p:txBody>
      </p:sp>
      <p:sp>
        <p:nvSpPr>
          <p:cNvPr id="28" name="矩形 27"/>
          <p:cNvSpPr/>
          <p:nvPr/>
        </p:nvSpPr>
        <p:spPr bwMode="auto">
          <a:xfrm>
            <a:off x="2060575" y="2428156"/>
            <a:ext cx="357188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计划财务部</a:t>
            </a:r>
          </a:p>
        </p:txBody>
      </p:sp>
      <p:sp>
        <p:nvSpPr>
          <p:cNvPr id="29" name="矩形 28"/>
          <p:cNvSpPr/>
          <p:nvPr/>
        </p:nvSpPr>
        <p:spPr bwMode="auto">
          <a:xfrm>
            <a:off x="1689100" y="2428156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人力资源部</a:t>
            </a:r>
          </a:p>
        </p:txBody>
      </p:sp>
      <p:sp>
        <p:nvSpPr>
          <p:cNvPr id="30" name="矩形 29"/>
          <p:cNvSpPr/>
          <p:nvPr/>
        </p:nvSpPr>
        <p:spPr bwMode="auto">
          <a:xfrm>
            <a:off x="1327150" y="2426569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办公室</a:t>
            </a:r>
          </a:p>
        </p:txBody>
      </p:sp>
      <p:sp>
        <p:nvSpPr>
          <p:cNvPr id="31" name="矩形 30"/>
          <p:cNvSpPr/>
          <p:nvPr/>
        </p:nvSpPr>
        <p:spPr bwMode="auto">
          <a:xfrm>
            <a:off x="6808788" y="2428156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信息技术中心</a:t>
            </a:r>
          </a:p>
        </p:txBody>
      </p:sp>
      <p:sp>
        <p:nvSpPr>
          <p:cNvPr id="32" name="矩形 31"/>
          <p:cNvSpPr/>
          <p:nvPr/>
        </p:nvSpPr>
        <p:spPr bwMode="auto">
          <a:xfrm>
            <a:off x="6013450" y="2428156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法律合规部</a:t>
            </a:r>
          </a:p>
        </p:txBody>
      </p:sp>
      <p:sp>
        <p:nvSpPr>
          <p:cNvPr id="33" name="矩形 32"/>
          <p:cNvSpPr/>
          <p:nvPr/>
        </p:nvSpPr>
        <p:spPr bwMode="auto">
          <a:xfrm>
            <a:off x="6837648" y="1477244"/>
            <a:ext cx="539753" cy="65548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党委办公室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530225" y="2429744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董事会办公室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4643438" y="4861794"/>
            <a:ext cx="1368425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分公司</a:t>
            </a:r>
          </a:p>
        </p:txBody>
      </p:sp>
      <p:sp>
        <p:nvSpPr>
          <p:cNvPr id="25634" name="矩形 35"/>
          <p:cNvSpPr>
            <a:spLocks noChangeArrowheads="1"/>
          </p:cNvSpPr>
          <p:nvPr/>
        </p:nvSpPr>
        <p:spPr bwMode="auto">
          <a:xfrm>
            <a:off x="4211638" y="5372969"/>
            <a:ext cx="2141538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所辖各地市级中心支公司</a:t>
            </a:r>
          </a:p>
        </p:txBody>
      </p:sp>
      <p:sp>
        <p:nvSpPr>
          <p:cNvPr id="37" name="矩形 36"/>
          <p:cNvSpPr/>
          <p:nvPr/>
        </p:nvSpPr>
        <p:spPr bwMode="auto">
          <a:xfrm>
            <a:off x="4354513" y="5873031"/>
            <a:ext cx="1873250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支公司、营销服务部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6156325" y="4934819"/>
            <a:ext cx="1366838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投资管理中心</a:t>
            </a:r>
          </a:p>
        </p:txBody>
      </p:sp>
      <p:cxnSp>
        <p:nvCxnSpPr>
          <p:cNvPr id="20504" name="直接连接符 39"/>
          <p:cNvCxnSpPr>
            <a:stCxn id="25603" idx="2"/>
            <a:endCxn id="25604" idx="0"/>
          </p:cNvCxnSpPr>
          <p:nvPr/>
        </p:nvCxnSpPr>
        <p:spPr>
          <a:xfrm flipH="1">
            <a:off x="3484563" y="634281"/>
            <a:ext cx="0" cy="5572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05" name="直接连接符 42"/>
          <p:cNvCxnSpPr>
            <a:stCxn id="25604" idx="2"/>
            <a:endCxn id="25605" idx="0"/>
          </p:cNvCxnSpPr>
          <p:nvPr/>
        </p:nvCxnSpPr>
        <p:spPr>
          <a:xfrm>
            <a:off x="3484563" y="1477244"/>
            <a:ext cx="0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06" name="直接连接符 39"/>
          <p:cNvCxnSpPr/>
          <p:nvPr/>
        </p:nvCxnSpPr>
        <p:spPr>
          <a:xfrm>
            <a:off x="9786938" y="2428875"/>
            <a:ext cx="914400" cy="914400"/>
          </a:xfrm>
          <a:prstGeom prst="line">
            <a:avLst/>
          </a:prstGeom>
          <a:ln w="9525">
            <a:noFill/>
          </a:ln>
        </p:spPr>
      </p:cxnSp>
      <p:cxnSp>
        <p:nvCxnSpPr>
          <p:cNvPr id="20507" name="直接连接符 41"/>
          <p:cNvCxnSpPr>
            <a:cxnSpLocks/>
            <a:stCxn id="25605" idx="2"/>
          </p:cNvCxnSpPr>
          <p:nvPr/>
        </p:nvCxnSpPr>
        <p:spPr>
          <a:xfrm>
            <a:off x="3484563" y="1836019"/>
            <a:ext cx="0" cy="36723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09" name="直接连接符 52"/>
          <p:cNvCxnSpPr/>
          <p:nvPr/>
        </p:nvCxnSpPr>
        <p:spPr>
          <a:xfrm rot="5400000">
            <a:off x="1727200" y="2320206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5" name="矩形 14"/>
          <p:cNvSpPr/>
          <p:nvPr/>
        </p:nvSpPr>
        <p:spPr bwMode="auto">
          <a:xfrm>
            <a:off x="8032750" y="2428156"/>
            <a:ext cx="357188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产品与精算部</a:t>
            </a:r>
          </a:p>
        </p:txBody>
      </p:sp>
      <p:cxnSp>
        <p:nvCxnSpPr>
          <p:cNvPr id="20511" name="直接连接符 53"/>
          <p:cNvCxnSpPr/>
          <p:nvPr/>
        </p:nvCxnSpPr>
        <p:spPr>
          <a:xfrm rot="-5400000" flipH="1">
            <a:off x="2122488" y="232020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2" name="直接连接符 55"/>
          <p:cNvCxnSpPr/>
          <p:nvPr/>
        </p:nvCxnSpPr>
        <p:spPr>
          <a:xfrm rot="-5400000" flipH="1">
            <a:off x="6048375" y="2305919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3" name="直接连接符 56"/>
          <p:cNvCxnSpPr/>
          <p:nvPr/>
        </p:nvCxnSpPr>
        <p:spPr>
          <a:xfrm rot="-5400000" flipH="1">
            <a:off x="4678363" y="2321794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4" name="直接连接符 63"/>
          <p:cNvCxnSpPr/>
          <p:nvPr/>
        </p:nvCxnSpPr>
        <p:spPr>
          <a:xfrm rot="-5400000" flipH="1">
            <a:off x="3097213" y="232020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5" name="直接连接符 64"/>
          <p:cNvCxnSpPr/>
          <p:nvPr/>
        </p:nvCxnSpPr>
        <p:spPr>
          <a:xfrm rot="-5400000" flipH="1">
            <a:off x="4305300" y="2312269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6" name="直接连接符 65"/>
          <p:cNvCxnSpPr/>
          <p:nvPr/>
        </p:nvCxnSpPr>
        <p:spPr>
          <a:xfrm rot="-5400000" flipH="1">
            <a:off x="6408738" y="230750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7" name="直接连接符 66"/>
          <p:cNvCxnSpPr/>
          <p:nvPr/>
        </p:nvCxnSpPr>
        <p:spPr>
          <a:xfrm rot="-5400000" flipH="1">
            <a:off x="5038725" y="2317031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8" name="直接连接符 67"/>
          <p:cNvCxnSpPr/>
          <p:nvPr/>
        </p:nvCxnSpPr>
        <p:spPr>
          <a:xfrm rot="-5400000" flipH="1">
            <a:off x="1366838" y="231385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19" name="直接连接符 68"/>
          <p:cNvCxnSpPr>
            <a:cxnSpLocks/>
            <a:endCxn id="24" idx="0"/>
          </p:cNvCxnSpPr>
          <p:nvPr/>
        </p:nvCxnSpPr>
        <p:spPr>
          <a:xfrm flipH="1">
            <a:off x="3618707" y="2204319"/>
            <a:ext cx="793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0" name="直接连接符 70"/>
          <p:cNvCxnSpPr/>
          <p:nvPr/>
        </p:nvCxnSpPr>
        <p:spPr>
          <a:xfrm rot="-5400000" flipH="1">
            <a:off x="5616575" y="2312269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1" name="直接连接符 71"/>
          <p:cNvCxnSpPr/>
          <p:nvPr/>
        </p:nvCxnSpPr>
        <p:spPr>
          <a:xfrm rot="-5400000" flipH="1">
            <a:off x="6838950" y="2313731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2" name="直接连接符 72"/>
          <p:cNvCxnSpPr/>
          <p:nvPr/>
        </p:nvCxnSpPr>
        <p:spPr>
          <a:xfrm rot="-5400000" flipH="1">
            <a:off x="7702550" y="2312269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3" name="直接连接符 73"/>
          <p:cNvCxnSpPr>
            <a:cxnSpLocks/>
          </p:cNvCxnSpPr>
          <p:nvPr/>
        </p:nvCxnSpPr>
        <p:spPr>
          <a:xfrm>
            <a:off x="7376320" y="2213052"/>
            <a:ext cx="1586" cy="20796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4" name="直接连接符 74"/>
          <p:cNvCxnSpPr/>
          <p:nvPr/>
        </p:nvCxnSpPr>
        <p:spPr>
          <a:xfrm>
            <a:off x="827088" y="4645894"/>
            <a:ext cx="7775575" cy="222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5" name="直接连接符 80"/>
          <p:cNvCxnSpPr/>
          <p:nvPr/>
        </p:nvCxnSpPr>
        <p:spPr>
          <a:xfrm rot="-5400000" flipH="1">
            <a:off x="5183188" y="5265019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6" name="直接连接符 81"/>
          <p:cNvCxnSpPr/>
          <p:nvPr/>
        </p:nvCxnSpPr>
        <p:spPr>
          <a:xfrm rot="-5400000" flipH="1">
            <a:off x="5183188" y="5765081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7" name="直接连接符 86"/>
          <p:cNvCxnSpPr>
            <a:endCxn id="25604" idx="1"/>
          </p:cNvCxnSpPr>
          <p:nvPr/>
        </p:nvCxnSpPr>
        <p:spPr>
          <a:xfrm>
            <a:off x="2268538" y="1331194"/>
            <a:ext cx="287337" cy="31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28" name="直接连接符 82"/>
          <p:cNvCxnSpPr/>
          <p:nvPr/>
        </p:nvCxnSpPr>
        <p:spPr>
          <a:xfrm>
            <a:off x="1258888" y="4645894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67" name="矩形 66"/>
          <p:cNvSpPr/>
          <p:nvPr/>
        </p:nvSpPr>
        <p:spPr bwMode="auto">
          <a:xfrm>
            <a:off x="7667625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新渠道业务部</a:t>
            </a:r>
          </a:p>
        </p:txBody>
      </p:sp>
      <p:sp>
        <p:nvSpPr>
          <p:cNvPr id="80" name="矩形 2"/>
          <p:cNvSpPr>
            <a:spLocks noChangeArrowheads="1"/>
          </p:cNvSpPr>
          <p:nvPr/>
        </p:nvSpPr>
        <p:spPr bwMode="auto">
          <a:xfrm>
            <a:off x="4815482" y="332656"/>
            <a:ext cx="2636838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  党      委</a:t>
            </a:r>
          </a:p>
        </p:txBody>
      </p:sp>
      <p:sp>
        <p:nvSpPr>
          <p:cNvPr id="100" name="矩形 99"/>
          <p:cNvSpPr/>
          <p:nvPr/>
        </p:nvSpPr>
        <p:spPr bwMode="auto">
          <a:xfrm>
            <a:off x="4787900" y="851769"/>
            <a:ext cx="719138" cy="29051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工会</a:t>
            </a:r>
          </a:p>
        </p:txBody>
      </p:sp>
      <p:sp>
        <p:nvSpPr>
          <p:cNvPr id="101" name="矩形 100"/>
          <p:cNvSpPr/>
          <p:nvPr/>
        </p:nvSpPr>
        <p:spPr bwMode="auto">
          <a:xfrm>
            <a:off x="6875463" y="851769"/>
            <a:ext cx="568989" cy="2889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团委</a:t>
            </a:r>
          </a:p>
        </p:txBody>
      </p:sp>
      <p:cxnSp>
        <p:nvCxnSpPr>
          <p:cNvPr id="20533" name="直接连接符 53"/>
          <p:cNvCxnSpPr>
            <a:cxnSpLocks/>
          </p:cNvCxnSpPr>
          <p:nvPr/>
        </p:nvCxnSpPr>
        <p:spPr>
          <a:xfrm>
            <a:off x="5148263" y="618406"/>
            <a:ext cx="0" cy="2317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34" name="直接连接符 53"/>
          <p:cNvCxnSpPr>
            <a:cxnSpLocks/>
          </p:cNvCxnSpPr>
          <p:nvPr/>
        </p:nvCxnSpPr>
        <p:spPr>
          <a:xfrm>
            <a:off x="7237413" y="627931"/>
            <a:ext cx="0" cy="2254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35" name="直接连接符 53"/>
          <p:cNvCxnSpPr>
            <a:cxnSpLocks/>
          </p:cNvCxnSpPr>
          <p:nvPr/>
        </p:nvCxnSpPr>
        <p:spPr>
          <a:xfrm>
            <a:off x="6107113" y="627931"/>
            <a:ext cx="0" cy="627064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70" name="矩形 69"/>
          <p:cNvSpPr/>
          <p:nvPr/>
        </p:nvSpPr>
        <p:spPr bwMode="auto">
          <a:xfrm>
            <a:off x="5624253" y="1475657"/>
            <a:ext cx="544510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党群工作部</a:t>
            </a:r>
          </a:p>
        </p:txBody>
      </p:sp>
      <p:sp>
        <p:nvSpPr>
          <p:cNvPr id="71" name="矩形 70"/>
          <p:cNvSpPr/>
          <p:nvPr/>
        </p:nvSpPr>
        <p:spPr bwMode="auto">
          <a:xfrm>
            <a:off x="6230016" y="1482195"/>
            <a:ext cx="544509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巡察办公室</a:t>
            </a:r>
          </a:p>
        </p:txBody>
      </p:sp>
      <p:sp>
        <p:nvSpPr>
          <p:cNvPr id="72" name="矩形 71"/>
          <p:cNvSpPr/>
          <p:nvPr/>
        </p:nvSpPr>
        <p:spPr bwMode="auto">
          <a:xfrm>
            <a:off x="5048257" y="1481856"/>
            <a:ext cx="514351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党委组织部</a:t>
            </a:r>
          </a:p>
        </p:txBody>
      </p:sp>
      <p:cxnSp>
        <p:nvCxnSpPr>
          <p:cNvPr id="20539" name="直接连接符 78"/>
          <p:cNvCxnSpPr>
            <a:cxnSpLocks/>
          </p:cNvCxnSpPr>
          <p:nvPr/>
        </p:nvCxnSpPr>
        <p:spPr>
          <a:xfrm flipV="1">
            <a:off x="5103813" y="1236738"/>
            <a:ext cx="3286125" cy="48418"/>
          </a:xfrm>
          <a:prstGeom prst="line">
            <a:avLst/>
          </a:prstGeom>
          <a:ln w="9525">
            <a:noFill/>
          </a:ln>
        </p:spPr>
      </p:cxnSp>
      <p:cxnSp>
        <p:nvCxnSpPr>
          <p:cNvPr id="20540" name="直接连接符 90"/>
          <p:cNvCxnSpPr/>
          <p:nvPr/>
        </p:nvCxnSpPr>
        <p:spPr>
          <a:xfrm>
            <a:off x="2151063" y="1716956"/>
            <a:ext cx="914400" cy="914400"/>
          </a:xfrm>
          <a:prstGeom prst="line">
            <a:avLst/>
          </a:prstGeom>
          <a:ln w="9525">
            <a:noFill/>
          </a:ln>
        </p:spPr>
      </p:cxnSp>
      <p:cxnSp>
        <p:nvCxnSpPr>
          <p:cNvPr id="20541" name="直接连接符 53"/>
          <p:cNvCxnSpPr/>
          <p:nvPr/>
        </p:nvCxnSpPr>
        <p:spPr>
          <a:xfrm>
            <a:off x="7161478" y="1254995"/>
            <a:ext cx="0" cy="2206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75" name="矩形 74"/>
          <p:cNvSpPr/>
          <p:nvPr/>
        </p:nvSpPr>
        <p:spPr bwMode="auto">
          <a:xfrm>
            <a:off x="107950" y="2428156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监事会办公室</a:t>
            </a:r>
          </a:p>
        </p:txBody>
      </p:sp>
      <p:cxnSp>
        <p:nvCxnSpPr>
          <p:cNvPr id="20543" name="直接连接符 86"/>
          <p:cNvCxnSpPr/>
          <p:nvPr/>
        </p:nvCxnSpPr>
        <p:spPr>
          <a:xfrm>
            <a:off x="5282407" y="1254995"/>
            <a:ext cx="18732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44" name="直接连接符 82"/>
          <p:cNvCxnSpPr/>
          <p:nvPr/>
        </p:nvCxnSpPr>
        <p:spPr>
          <a:xfrm>
            <a:off x="3132138" y="4645894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20545" name="图片 81" descr="333A257079}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44450"/>
            <a:ext cx="1416050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4" name="矩形 83"/>
          <p:cNvSpPr/>
          <p:nvPr/>
        </p:nvSpPr>
        <p:spPr bwMode="auto">
          <a:xfrm>
            <a:off x="4489450" y="1482006"/>
            <a:ext cx="514350" cy="647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工会办公室</a:t>
            </a:r>
          </a:p>
        </p:txBody>
      </p:sp>
      <p:sp>
        <p:nvSpPr>
          <p:cNvPr id="85" name="矩形 2"/>
          <p:cNvSpPr>
            <a:spLocks noChangeArrowheads="1"/>
          </p:cNvSpPr>
          <p:nvPr/>
        </p:nvSpPr>
        <p:spPr bwMode="auto">
          <a:xfrm>
            <a:off x="7563032" y="324643"/>
            <a:ext cx="1473464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省纪委监委驻永安保险公司纪检监察组</a:t>
            </a:r>
          </a:p>
        </p:txBody>
      </p:sp>
      <p:sp>
        <p:nvSpPr>
          <p:cNvPr id="96" name="矩形 95"/>
          <p:cNvSpPr/>
          <p:nvPr/>
        </p:nvSpPr>
        <p:spPr bwMode="auto">
          <a:xfrm>
            <a:off x="7449216" y="1475658"/>
            <a:ext cx="427038" cy="654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综合室</a:t>
            </a:r>
          </a:p>
        </p:txBody>
      </p:sp>
      <p:sp>
        <p:nvSpPr>
          <p:cNvPr id="86" name="矩形 85"/>
          <p:cNvSpPr/>
          <p:nvPr/>
        </p:nvSpPr>
        <p:spPr bwMode="auto">
          <a:xfrm>
            <a:off x="4284663" y="2429744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车险管理部</a:t>
            </a:r>
          </a:p>
        </p:txBody>
      </p:sp>
      <p:cxnSp>
        <p:nvCxnSpPr>
          <p:cNvPr id="20550" name="直接连接符 63"/>
          <p:cNvCxnSpPr/>
          <p:nvPr/>
        </p:nvCxnSpPr>
        <p:spPr>
          <a:xfrm rot="-5400000" flipH="1">
            <a:off x="2592388" y="232020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0" name="矩形 89"/>
          <p:cNvSpPr/>
          <p:nvPr/>
        </p:nvSpPr>
        <p:spPr bwMode="auto">
          <a:xfrm>
            <a:off x="3059113" y="2428156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人身险管理部</a:t>
            </a:r>
          </a:p>
        </p:txBody>
      </p:sp>
      <p:sp>
        <p:nvSpPr>
          <p:cNvPr id="91" name="矩形 90"/>
          <p:cNvSpPr/>
          <p:nvPr/>
        </p:nvSpPr>
        <p:spPr bwMode="auto">
          <a:xfrm>
            <a:off x="3851275" y="2432919"/>
            <a:ext cx="339725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农业保险业务管理部</a:t>
            </a:r>
          </a:p>
        </p:txBody>
      </p:sp>
      <p:cxnSp>
        <p:nvCxnSpPr>
          <p:cNvPr id="20553" name="直接连接符 63"/>
          <p:cNvCxnSpPr/>
          <p:nvPr/>
        </p:nvCxnSpPr>
        <p:spPr>
          <a:xfrm rot="-5400000" flipH="1">
            <a:off x="3913188" y="2320206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54" name="直接连接符 67"/>
          <p:cNvCxnSpPr/>
          <p:nvPr/>
        </p:nvCxnSpPr>
        <p:spPr>
          <a:xfrm rot="-5400000" flipH="1">
            <a:off x="8074025" y="2310681"/>
            <a:ext cx="2143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8" name="矩形 97"/>
          <p:cNvSpPr/>
          <p:nvPr/>
        </p:nvSpPr>
        <p:spPr bwMode="auto">
          <a:xfrm>
            <a:off x="898525" y="2426569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审计中心</a:t>
            </a:r>
          </a:p>
        </p:txBody>
      </p:sp>
      <p:cxnSp>
        <p:nvCxnSpPr>
          <p:cNvPr id="20556" name="直接连接符 80"/>
          <p:cNvCxnSpPr/>
          <p:nvPr/>
        </p:nvCxnSpPr>
        <p:spPr>
          <a:xfrm rot="-5400000" flipH="1">
            <a:off x="5183188" y="4753844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57" name="直接连接符 86"/>
          <p:cNvCxnSpPr>
            <a:cxnSpLocks/>
            <a:stCxn id="75" idx="0"/>
          </p:cNvCxnSpPr>
          <p:nvPr/>
        </p:nvCxnSpPr>
        <p:spPr>
          <a:xfrm flipV="1">
            <a:off x="250825" y="1502644"/>
            <a:ext cx="0" cy="9255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58" name="直接连接符 53"/>
          <p:cNvCxnSpPr>
            <a:cxnSpLocks/>
          </p:cNvCxnSpPr>
          <p:nvPr/>
        </p:nvCxnSpPr>
        <p:spPr>
          <a:xfrm>
            <a:off x="4932363" y="1140694"/>
            <a:ext cx="0" cy="3413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59" name="直接连接符 53"/>
          <p:cNvCxnSpPr/>
          <p:nvPr/>
        </p:nvCxnSpPr>
        <p:spPr>
          <a:xfrm>
            <a:off x="5273412" y="1254995"/>
            <a:ext cx="0" cy="2206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60" name="直接连接符 67"/>
          <p:cNvCxnSpPr/>
          <p:nvPr/>
        </p:nvCxnSpPr>
        <p:spPr>
          <a:xfrm rot="-5400000" flipH="1">
            <a:off x="8494713" y="2304331"/>
            <a:ext cx="214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9" name="矩形 108"/>
          <p:cNvSpPr/>
          <p:nvPr/>
        </p:nvSpPr>
        <p:spPr bwMode="auto">
          <a:xfrm>
            <a:off x="8461375" y="2431331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健康保险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事业部</a:t>
            </a:r>
          </a:p>
        </p:txBody>
      </p:sp>
      <p:cxnSp>
        <p:nvCxnSpPr>
          <p:cNvPr id="20562" name="直接连接符 86"/>
          <p:cNvCxnSpPr/>
          <p:nvPr/>
        </p:nvCxnSpPr>
        <p:spPr>
          <a:xfrm>
            <a:off x="684213" y="1766169"/>
            <a:ext cx="15843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63" name="直接连接符 53"/>
          <p:cNvCxnSpPr/>
          <p:nvPr/>
        </p:nvCxnSpPr>
        <p:spPr>
          <a:xfrm>
            <a:off x="2268538" y="1326431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" name="肘形连接符 41"/>
          <p:cNvCxnSpPr>
            <a:endCxn id="25609" idx="0"/>
          </p:cNvCxnSpPr>
          <p:nvPr/>
        </p:nvCxnSpPr>
        <p:spPr bwMode="auto">
          <a:xfrm rot="10800000" flipV="1">
            <a:off x="1036638" y="912094"/>
            <a:ext cx="2420938" cy="298450"/>
          </a:xfrm>
          <a:prstGeom prst="bentConnector2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矩形 118"/>
          <p:cNvSpPr/>
          <p:nvPr/>
        </p:nvSpPr>
        <p:spPr bwMode="auto">
          <a:xfrm>
            <a:off x="7648575" y="4936406"/>
            <a:ext cx="1366838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上海航保中心</a:t>
            </a:r>
          </a:p>
        </p:txBody>
      </p:sp>
      <p:cxnSp>
        <p:nvCxnSpPr>
          <p:cNvPr id="20566" name="直接连接符 82"/>
          <p:cNvCxnSpPr/>
          <p:nvPr/>
        </p:nvCxnSpPr>
        <p:spPr>
          <a:xfrm>
            <a:off x="6838950" y="4664944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67" name="直接连接符 82"/>
          <p:cNvCxnSpPr/>
          <p:nvPr/>
        </p:nvCxnSpPr>
        <p:spPr>
          <a:xfrm>
            <a:off x="8343900" y="4664944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68" name="直接连接符 86"/>
          <p:cNvCxnSpPr/>
          <p:nvPr/>
        </p:nvCxnSpPr>
        <p:spPr>
          <a:xfrm flipV="1">
            <a:off x="5426075" y="2197969"/>
            <a:ext cx="9525" cy="2447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69" name="直接连接符 39"/>
          <p:cNvCxnSpPr>
            <a:endCxn id="98" idx="0"/>
          </p:cNvCxnSpPr>
          <p:nvPr/>
        </p:nvCxnSpPr>
        <p:spPr>
          <a:xfrm flipH="1">
            <a:off x="1041400" y="1751881"/>
            <a:ext cx="0" cy="6746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70" name="直接连接符 39"/>
          <p:cNvCxnSpPr/>
          <p:nvPr/>
        </p:nvCxnSpPr>
        <p:spPr>
          <a:xfrm flipH="1">
            <a:off x="684213" y="1766169"/>
            <a:ext cx="0" cy="6746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7" name="矩形 96"/>
          <p:cNvSpPr/>
          <p:nvPr/>
        </p:nvSpPr>
        <p:spPr bwMode="auto">
          <a:xfrm>
            <a:off x="1136650" y="4942756"/>
            <a:ext cx="279400" cy="1152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营业部</a:t>
            </a:r>
          </a:p>
        </p:txBody>
      </p:sp>
      <p:sp>
        <p:nvSpPr>
          <p:cNvPr id="99" name="矩形 98"/>
          <p:cNvSpPr/>
          <p:nvPr/>
        </p:nvSpPr>
        <p:spPr bwMode="auto">
          <a:xfrm>
            <a:off x="1543050" y="4953869"/>
            <a:ext cx="280988" cy="1152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车商业务部</a:t>
            </a:r>
          </a:p>
        </p:txBody>
      </p:sp>
      <p:sp>
        <p:nvSpPr>
          <p:cNvPr id="102" name="矩形 101"/>
          <p:cNvSpPr/>
          <p:nvPr/>
        </p:nvSpPr>
        <p:spPr bwMode="auto">
          <a:xfrm>
            <a:off x="1998663" y="4942756"/>
            <a:ext cx="596900" cy="1152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银保及代理业务部</a:t>
            </a:r>
          </a:p>
        </p:txBody>
      </p:sp>
      <p:sp>
        <p:nvSpPr>
          <p:cNvPr id="103" name="矩形 102"/>
          <p:cNvSpPr/>
          <p:nvPr/>
        </p:nvSpPr>
        <p:spPr bwMode="auto">
          <a:xfrm>
            <a:off x="2860675" y="4953869"/>
            <a:ext cx="666750" cy="1152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经纪及重客业务部</a:t>
            </a:r>
          </a:p>
        </p:txBody>
      </p:sp>
      <p:cxnSp>
        <p:nvCxnSpPr>
          <p:cNvPr id="20575" name="直接连接符 82"/>
          <p:cNvCxnSpPr/>
          <p:nvPr/>
        </p:nvCxnSpPr>
        <p:spPr>
          <a:xfrm>
            <a:off x="1692275" y="4664944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0576" name="直接连接符 82"/>
          <p:cNvCxnSpPr/>
          <p:nvPr/>
        </p:nvCxnSpPr>
        <p:spPr>
          <a:xfrm>
            <a:off x="2305050" y="4657006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4" name="矩形 103"/>
          <p:cNvSpPr/>
          <p:nvPr/>
        </p:nvSpPr>
        <p:spPr bwMode="auto">
          <a:xfrm>
            <a:off x="8562995" y="1482195"/>
            <a:ext cx="514350" cy="6381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第二纪检监察室</a:t>
            </a: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 bwMode="auto">
          <a:xfrm>
            <a:off x="8182769" y="965463"/>
            <a:ext cx="0" cy="2712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79" name="直接连接符 9"/>
          <p:cNvCxnSpPr>
            <a:cxnSpLocks/>
            <a:endCxn id="96" idx="0"/>
          </p:cNvCxnSpPr>
          <p:nvPr/>
        </p:nvCxnSpPr>
        <p:spPr>
          <a:xfrm flipH="1">
            <a:off x="7662735" y="1339320"/>
            <a:ext cx="284956" cy="136338"/>
          </a:xfrm>
          <a:prstGeom prst="line">
            <a:avLst/>
          </a:prstGeom>
          <a:ln w="9525">
            <a:noFill/>
          </a:ln>
        </p:spPr>
      </p:cxnSp>
      <p:cxnSp>
        <p:nvCxnSpPr>
          <p:cNvPr id="3" name="直接连接符 2"/>
          <p:cNvCxnSpPr>
            <a:cxnSpLocks/>
          </p:cNvCxnSpPr>
          <p:nvPr/>
        </p:nvCxnSpPr>
        <p:spPr bwMode="auto">
          <a:xfrm>
            <a:off x="7667625" y="1236738"/>
            <a:ext cx="108572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  <a:endCxn id="96" idx="0"/>
          </p:cNvCxnSpPr>
          <p:nvPr/>
        </p:nvCxnSpPr>
        <p:spPr bwMode="auto">
          <a:xfrm>
            <a:off x="7662735" y="1236738"/>
            <a:ext cx="0" cy="2389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cxnSpLocks/>
          </p:cNvCxnSpPr>
          <p:nvPr/>
        </p:nvCxnSpPr>
        <p:spPr bwMode="auto">
          <a:xfrm>
            <a:off x="8745538" y="1236738"/>
            <a:ext cx="0" cy="25003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0052641D-EBAA-670F-D29E-927AA811972F}"/>
              </a:ext>
            </a:extLst>
          </p:cNvPr>
          <p:cNvSpPr txBox="1"/>
          <p:nvPr/>
        </p:nvSpPr>
        <p:spPr>
          <a:xfrm>
            <a:off x="4965802" y="6304444"/>
            <a:ext cx="4178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</a:rPr>
              <a:t>备注：永安保险销售（陕西）有限公司为本公司全资子公司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EB49BDE-89F2-A4E8-D7D9-DF0D214F403A}"/>
              </a:ext>
            </a:extLst>
          </p:cNvPr>
          <p:cNvSpPr/>
          <p:nvPr/>
        </p:nvSpPr>
        <p:spPr bwMode="auto">
          <a:xfrm>
            <a:off x="8812213" y="2432920"/>
            <a:ext cx="285750" cy="20002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 anchorCtr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信用保证保险业务管理部</a:t>
            </a:r>
          </a:p>
        </p:txBody>
      </p:sp>
      <p:cxnSp>
        <p:nvCxnSpPr>
          <p:cNvPr id="7" name="直接连接符 67">
            <a:extLst>
              <a:ext uri="{FF2B5EF4-FFF2-40B4-BE49-F238E27FC236}">
                <a16:creationId xmlns:a16="http://schemas.microsoft.com/office/drawing/2014/main" xmlns="" id="{1DEFC1E9-AA67-A225-812B-029164414E8F}"/>
              </a:ext>
            </a:extLst>
          </p:cNvPr>
          <p:cNvCxnSpPr>
            <a:cxnSpLocks/>
          </p:cNvCxnSpPr>
          <p:nvPr/>
        </p:nvCxnSpPr>
        <p:spPr>
          <a:xfrm>
            <a:off x="8948262" y="2198762"/>
            <a:ext cx="0" cy="232569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0" name="直接连接符 74">
            <a:extLst>
              <a:ext uri="{FF2B5EF4-FFF2-40B4-BE49-F238E27FC236}">
                <a16:creationId xmlns:a16="http://schemas.microsoft.com/office/drawing/2014/main" xmlns="" id="{C0FDF26B-2F4B-266A-8213-C4D252C65775}"/>
              </a:ext>
            </a:extLst>
          </p:cNvPr>
          <p:cNvCxnSpPr>
            <a:cxnSpLocks/>
          </p:cNvCxnSpPr>
          <p:nvPr/>
        </p:nvCxnSpPr>
        <p:spPr>
          <a:xfrm>
            <a:off x="1470025" y="2201640"/>
            <a:ext cx="7478237" cy="3224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CF9A762-506D-57B6-EFAF-A35AF5B77D01}"/>
              </a:ext>
            </a:extLst>
          </p:cNvPr>
          <p:cNvSpPr/>
          <p:nvPr/>
        </p:nvSpPr>
        <p:spPr bwMode="auto">
          <a:xfrm>
            <a:off x="7931150" y="1482195"/>
            <a:ext cx="560387" cy="644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第一纪检监察室</a:t>
            </a:r>
          </a:p>
        </p:txBody>
      </p:sp>
      <p:cxnSp>
        <p:nvCxnSpPr>
          <p:cNvPr id="22" name="直接连接符 53">
            <a:extLst>
              <a:ext uri="{FF2B5EF4-FFF2-40B4-BE49-F238E27FC236}">
                <a16:creationId xmlns:a16="http://schemas.microsoft.com/office/drawing/2014/main" xmlns="" id="{4C0D05C1-89C7-E668-3972-A490405965EE}"/>
              </a:ext>
            </a:extLst>
          </p:cNvPr>
          <p:cNvCxnSpPr/>
          <p:nvPr/>
        </p:nvCxnSpPr>
        <p:spPr>
          <a:xfrm>
            <a:off x="5878249" y="1254995"/>
            <a:ext cx="0" cy="2206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3" name="直接连接符 53">
            <a:extLst>
              <a:ext uri="{FF2B5EF4-FFF2-40B4-BE49-F238E27FC236}">
                <a16:creationId xmlns:a16="http://schemas.microsoft.com/office/drawing/2014/main" xmlns="" id="{21CE1986-28E9-35BD-EF81-F8D8C8D70456}"/>
              </a:ext>
            </a:extLst>
          </p:cNvPr>
          <p:cNvCxnSpPr/>
          <p:nvPr/>
        </p:nvCxnSpPr>
        <p:spPr>
          <a:xfrm>
            <a:off x="6515894" y="1254995"/>
            <a:ext cx="0" cy="2206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DC363D55-AF15-C2E7-3D61-E5CF864C87C6}"/>
              </a:ext>
            </a:extLst>
          </p:cNvPr>
          <p:cNvCxnSpPr>
            <a:cxnSpLocks/>
          </p:cNvCxnSpPr>
          <p:nvPr/>
        </p:nvCxnSpPr>
        <p:spPr bwMode="auto">
          <a:xfrm>
            <a:off x="8181181" y="1232164"/>
            <a:ext cx="0" cy="25003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1_模板">
  <a:themeElements>
    <a:clrScheme name="1_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solidFill>
            <a:schemeClr val="tx1"/>
          </a:solidFill>
          <a:miter lim="800000"/>
        </a:ln>
        <a:effectLst>
          <a:outerShdw blurRad="50800" dist="38100" dir="2700000" algn="tl" rotWithShape="0">
            <a:prstClr val="black">
              <a:alpha val="17000"/>
            </a:prstClr>
          </a:outerShdw>
        </a:effectLst>
      </a:spPr>
      <a:bodyPr anchor="ctr"/>
      <a:lstStyle>
        <a:defPPr>
          <a:defRPr sz="1400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1_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模板">
  <a:themeElements>
    <a:clrScheme name="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默认设计模板">
  <a:themeElements>
    <a:clrScheme name="2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2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模板">
  <a:themeElements>
    <a:clrScheme name="2_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2_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默认设计模板">
  <a:themeElements>
    <a:clrScheme name="3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3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默认设计模板">
  <a:themeElements>
    <a:clrScheme name="4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4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模板">
  <a:themeElements>
    <a:clrScheme name="3_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3_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5_默认设计模板">
  <a:themeElements>
    <a:clrScheme name="5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5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默认设计模板">
  <a:themeElements>
    <a:clrScheme name="6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6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模板">
  <a:themeElements>
    <a:clrScheme name="4_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4_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默认设计模板">
  <a:themeElements>
    <a:clrScheme name="7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默认设计模板">
      <a:majorFont>
        <a:latin typeface="Arial"/>
        <a:ea typeface="黑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50000"/>
          </a:lnSpc>
          <a:spcBef>
            <a:spcPct val="100000"/>
          </a:spcBef>
          <a:spcAft>
            <a:spcPct val="0"/>
          </a:spcAft>
          <a:buClrTx/>
          <a:buSzTx/>
          <a:buFontTx/>
          <a:buNone/>
          <a:defRPr kumimoji="0" lang="zh-CN" alt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7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分公司三年发展战略规划模板</Template>
  <TotalTime>33</TotalTime>
  <Words>161</Words>
  <Application>Microsoft Office PowerPoint</Application>
  <PresentationFormat>顶置</PresentationFormat>
  <Paragraphs>48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17</vt:i4>
      </vt:variant>
      <vt:variant>
        <vt:lpstr>幻灯片标题</vt:lpstr>
      </vt:variant>
      <vt:variant>
        <vt:i4>1</vt:i4>
      </vt:variant>
    </vt:vector>
  </HeadingPairs>
  <TitlesOfParts>
    <vt:vector size="27" baseType="lpstr">
      <vt:lpstr>仿宋_GB2312</vt:lpstr>
      <vt:lpstr>黑体</vt:lpstr>
      <vt:lpstr>华文中宋</vt:lpstr>
      <vt:lpstr>宋体</vt:lpstr>
      <vt:lpstr>微软雅黑</vt:lpstr>
      <vt:lpstr>Arial</vt:lpstr>
      <vt:lpstr>Times New Roman</vt:lpstr>
      <vt:lpstr>Verdana</vt:lpstr>
      <vt:lpstr>Wingdings</vt:lpstr>
      <vt:lpstr>1_模板</vt:lpstr>
      <vt:lpstr>默认设计模板</vt:lpstr>
      <vt:lpstr>自定义设计方案</vt:lpstr>
      <vt:lpstr>模板</vt:lpstr>
      <vt:lpstr>1_默认设计模板</vt:lpstr>
      <vt:lpstr>2_默认设计模板</vt:lpstr>
      <vt:lpstr>1_自定义设计方案</vt:lpstr>
      <vt:lpstr>2_模板</vt:lpstr>
      <vt:lpstr>3_默认设计模板</vt:lpstr>
      <vt:lpstr>4_默认设计模板</vt:lpstr>
      <vt:lpstr>2_自定义设计方案</vt:lpstr>
      <vt:lpstr>3_模板</vt:lpstr>
      <vt:lpstr>5_默认设计模板</vt:lpstr>
      <vt:lpstr>6_默认设计模板</vt:lpstr>
      <vt:lpstr>3_自定义设计方案</vt:lpstr>
      <vt:lpstr>4_模板</vt:lpstr>
      <vt:lpstr>7_默认设计模板</vt:lpstr>
      <vt:lpstr>PowerPoint 演示文稿</vt:lpstr>
    </vt:vector>
  </TitlesOfParts>
  <Company>Ping'An Insurance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painst</dc:creator>
  <cp:lastModifiedBy>苗田</cp:lastModifiedBy>
  <cp:revision>1861</cp:revision>
  <cp:lastPrinted>2020-03-31T08:47:14Z</cp:lastPrinted>
  <dcterms:created xsi:type="dcterms:W3CDTF">2004-12-31T05:08:37Z</dcterms:created>
  <dcterms:modified xsi:type="dcterms:W3CDTF">2025-03-26T01:27:12Z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2052-11.8.2.8808</vt:lpwstr>
  </property>
</Properties>
</file>